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2532" y="-7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581-E96A-4E6C-B99C-F9CA612F3F8D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454F-BBE3-4232-AE1D-D7EFA0C07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754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581-E96A-4E6C-B99C-F9CA612F3F8D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454F-BBE3-4232-AE1D-D7EFA0C07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634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581-E96A-4E6C-B99C-F9CA612F3F8D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454F-BBE3-4232-AE1D-D7EFA0C07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762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581-E96A-4E6C-B99C-F9CA612F3F8D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454F-BBE3-4232-AE1D-D7EFA0C07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413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581-E96A-4E6C-B99C-F9CA612F3F8D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454F-BBE3-4232-AE1D-D7EFA0C07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604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581-E96A-4E6C-B99C-F9CA612F3F8D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454F-BBE3-4232-AE1D-D7EFA0C07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507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581-E96A-4E6C-B99C-F9CA612F3F8D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454F-BBE3-4232-AE1D-D7EFA0C07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484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581-E96A-4E6C-B99C-F9CA612F3F8D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454F-BBE3-4232-AE1D-D7EFA0C07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89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581-E96A-4E6C-B99C-F9CA612F3F8D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454F-BBE3-4232-AE1D-D7EFA0C07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88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581-E96A-4E6C-B99C-F9CA612F3F8D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454F-BBE3-4232-AE1D-D7EFA0C07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077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581-E96A-4E6C-B99C-F9CA612F3F8D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454F-BBE3-4232-AE1D-D7EFA0C07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270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1A581-E96A-4E6C-B99C-F9CA612F3F8D}" type="datetimeFigureOut">
              <a:rPr lang="en-US" smtClean="0"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A454F-BBE3-4232-AE1D-D7EFA0C07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60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85800"/>
            <a:ext cx="7772400" cy="1470025"/>
          </a:xfrm>
        </p:spPr>
        <p:txBody>
          <a:bodyPr/>
          <a:lstStyle/>
          <a:p>
            <a:r>
              <a:rPr lang="en-US" dirty="0" smtClean="0"/>
              <a:t>An </a:t>
            </a:r>
            <a:r>
              <a:rPr lang="en-US" dirty="0" smtClean="0"/>
              <a:t>Intro </a:t>
            </a:r>
            <a:r>
              <a:rPr lang="en-US" dirty="0" smtClean="0"/>
              <a:t>to </a:t>
            </a:r>
            <a:r>
              <a:rPr lang="en-US" dirty="0" smtClean="0"/>
              <a:t>Catalytic Metabolism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828800"/>
            <a:ext cx="6400800" cy="1752600"/>
          </a:xfrm>
        </p:spPr>
        <p:txBody>
          <a:bodyPr/>
          <a:lstStyle/>
          <a:p>
            <a:r>
              <a:rPr lang="en-US" dirty="0" smtClean="0"/>
              <a:t>A Very Basic Guide </a:t>
            </a:r>
            <a:r>
              <a:rPr lang="en-US" dirty="0" smtClean="0"/>
              <a:t>to 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 smtClean="0"/>
              <a:t>Enzyme Dynamics</a:t>
            </a:r>
            <a:endParaRPr lang="en-US" dirty="0"/>
          </a:p>
        </p:txBody>
      </p:sp>
      <p:pic>
        <p:nvPicPr>
          <p:cNvPr id="3074" name="Picture 2" descr="http://images.flatworldknowledge.com/ballgob/ballgob-fig18_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971800"/>
            <a:ext cx="5226444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864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Always Remember: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Any</a:t>
            </a:r>
            <a:r>
              <a:rPr lang="en-US" dirty="0" smtClean="0"/>
              <a:t> student of biology or chemistry </a:t>
            </a:r>
            <a:r>
              <a:rPr lang="en-US" b="1" dirty="0" smtClean="0"/>
              <a:t>must</a:t>
            </a:r>
            <a:r>
              <a:rPr lang="en-US" dirty="0" smtClean="0"/>
              <a:t> be aware of the fundamental fact that:</a:t>
            </a:r>
          </a:p>
          <a:p>
            <a:endParaRPr lang="en-US" dirty="0"/>
          </a:p>
          <a:p>
            <a:pPr marL="457200" lvl="1" indent="0" algn="ctr">
              <a:buNone/>
            </a:pPr>
            <a:r>
              <a:rPr lang="en-US" sz="4400" b="1" u="sng" dirty="0" smtClean="0"/>
              <a:t>THE STRUCTURE (FORM) OF A MOLECULE DETERMINES ITS FUNCTION!!!!</a:t>
            </a:r>
            <a:endParaRPr lang="en-US" sz="4400" b="1" u="sng" dirty="0"/>
          </a:p>
        </p:txBody>
      </p:sp>
    </p:spTree>
    <p:extLst>
      <p:ext uri="{BB962C8B-B14F-4D97-AF65-F5344CB8AC3E}">
        <p14:creationId xmlns:p14="http://schemas.microsoft.com/office/powerpoint/2010/main" val="4227510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 smtClean="0"/>
              <a:t>What is Metabolism?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Metabolism</a:t>
            </a:r>
            <a:r>
              <a:rPr lang="en-US" dirty="0" smtClean="0"/>
              <a:t> is the sum total of all of the chemical reactions which occur within a given organism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 It is a definitive property of life that arises from orderly interactions between chemical molecules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Metabolic processes are enabled by the activity of </a:t>
            </a:r>
            <a:r>
              <a:rPr lang="en-US" b="1" dirty="0" smtClean="0"/>
              <a:t>enzymes.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20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Enzymes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9154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Enzymes are complex molecules found in a very wide variety of biological machinery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They act as </a:t>
            </a:r>
            <a:r>
              <a:rPr lang="en-US" b="1" dirty="0" smtClean="0"/>
              <a:t>catalysts</a:t>
            </a:r>
            <a:r>
              <a:rPr lang="en-US" dirty="0" smtClean="0"/>
              <a:t> – chemical agents </a:t>
            </a:r>
            <a:r>
              <a:rPr lang="en-US" b="1" dirty="0" smtClean="0"/>
              <a:t>that speed up reactions without being consumed in the process</a:t>
            </a:r>
            <a:r>
              <a:rPr lang="en-US" b="1" dirty="0" smtClean="0"/>
              <a:t>.</a:t>
            </a:r>
          </a:p>
          <a:p>
            <a:endParaRPr lang="en-US" dirty="0" smtClean="0"/>
          </a:p>
          <a:p>
            <a:r>
              <a:rPr lang="en-US" b="1" dirty="0" smtClean="0"/>
              <a:t>Without enzyme catalysts</a:t>
            </a:r>
            <a:r>
              <a:rPr lang="en-US" dirty="0" smtClean="0"/>
              <a:t>, life would not be possible. The</a:t>
            </a:r>
            <a:r>
              <a:rPr lang="en-US" b="1" dirty="0" smtClean="0"/>
              <a:t> chemical reactions that compose our metabolism would not occur quickly enough to sustain life!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45540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4495800" cy="792162"/>
          </a:xfrm>
        </p:spPr>
        <p:txBody>
          <a:bodyPr/>
          <a:lstStyle/>
          <a:p>
            <a:pPr algn="l"/>
            <a:r>
              <a:rPr lang="en-US" b="1" dirty="0" smtClean="0"/>
              <a:t>Enzymes, cont’d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066800"/>
            <a:ext cx="8686800" cy="556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Enzymes function by binding to a very specific molecule called its </a:t>
            </a:r>
            <a:r>
              <a:rPr lang="en-US" b="1" dirty="0" smtClean="0"/>
              <a:t>substrate</a:t>
            </a:r>
            <a:r>
              <a:rPr lang="en-US" dirty="0" smtClean="0"/>
              <a:t>. It exists solely in order to </a:t>
            </a:r>
            <a:r>
              <a:rPr lang="en-US" dirty="0" smtClean="0"/>
              <a:t>catalyze </a:t>
            </a:r>
            <a:r>
              <a:rPr lang="en-US" dirty="0" smtClean="0"/>
              <a:t>reactions involving the substrate in order to transform it into the </a:t>
            </a:r>
            <a:r>
              <a:rPr lang="en-US" b="1" dirty="0" smtClean="0"/>
              <a:t>product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The enzyme is </a:t>
            </a:r>
            <a:r>
              <a:rPr lang="en-US" b="1" u="sng" dirty="0" smtClean="0"/>
              <a:t>shaped specifically to</a:t>
            </a:r>
            <a:r>
              <a:rPr lang="en-US" b="1" dirty="0" smtClean="0"/>
              <a:t> (</a:t>
            </a:r>
            <a:r>
              <a:rPr lang="en-US" dirty="0" smtClean="0"/>
              <a:t>partially</a:t>
            </a:r>
            <a:r>
              <a:rPr lang="en-US" b="1" dirty="0" smtClean="0"/>
              <a:t>) </a:t>
            </a:r>
            <a:r>
              <a:rPr lang="en-US" b="1" u="sng" dirty="0" smtClean="0"/>
              <a:t>enclose the exact form of the substrate</a:t>
            </a:r>
            <a:r>
              <a:rPr lang="en-US" dirty="0" smtClean="0"/>
              <a:t>, so that it may maximize the amount of surface area contact in order to quickly </a:t>
            </a:r>
            <a:r>
              <a:rPr lang="en-US" b="1" u="sng" dirty="0" smtClean="0"/>
              <a:t>catalyze the conversion of the substrate molecule to the product molecule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814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2189"/>
            <a:ext cx="8229600" cy="838200"/>
          </a:xfrm>
        </p:spPr>
        <p:txBody>
          <a:bodyPr/>
          <a:lstStyle/>
          <a:p>
            <a:pPr algn="l"/>
            <a:r>
              <a:rPr lang="en-US" b="1" dirty="0" smtClean="0"/>
              <a:t>Enzyme Diagrams</a:t>
            </a:r>
            <a:endParaRPr lang="en-US" b="1" dirty="0"/>
          </a:p>
        </p:txBody>
      </p:sp>
      <p:pic>
        <p:nvPicPr>
          <p:cNvPr id="2050" name="Picture 2" descr="http://www.tokresource.org/tok_classes/biobiobio/biomenu/enzymes/EScomple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76200"/>
            <a:ext cx="44958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ch302.cm.utexas.edu/images302/Induced_fit_diagram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844716"/>
            <a:ext cx="5065568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638800" y="4351917"/>
            <a:ext cx="3276600" cy="108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94" tIns="50397" rIns="100794" bIns="50397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Fig.2(</a:t>
            </a:r>
            <a:r>
              <a:rPr lang="en-US" sz="1600" i="1" dirty="0" smtClean="0">
                <a:solidFill>
                  <a:srgbClr val="000000"/>
                </a:solidFill>
                <a:latin typeface="Calibri" pitchFamily="34" charset="0"/>
              </a:rPr>
              <a:t>above</a:t>
            </a: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): the  enzyme  </a:t>
            </a:r>
            <a:r>
              <a:rPr lang="en-US" sz="1600" b="1" i="1" dirty="0" err="1" smtClean="0">
                <a:solidFill>
                  <a:srgbClr val="000000"/>
                </a:solidFill>
                <a:latin typeface="Calibri" pitchFamily="34" charset="0"/>
              </a:rPr>
              <a:t>sucrase</a:t>
            </a: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  exists in order to breakdown the sugar; </a:t>
            </a:r>
            <a:r>
              <a:rPr lang="en-US" sz="1600" b="1" i="1" dirty="0" smtClean="0">
                <a:solidFill>
                  <a:srgbClr val="000000"/>
                </a:solidFill>
                <a:latin typeface="Calibri" pitchFamily="34" charset="0"/>
              </a:rPr>
              <a:t>sucrose</a:t>
            </a:r>
            <a:r>
              <a:rPr lang="en-US" sz="1600" i="1" dirty="0" smtClean="0">
                <a:solidFill>
                  <a:srgbClr val="000000"/>
                </a:solidFill>
                <a:latin typeface="Calibri" pitchFamily="34" charset="0"/>
              </a:rPr>
              <a:t>,</a:t>
            </a: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  into </a:t>
            </a:r>
            <a:r>
              <a:rPr lang="en-US" sz="16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1600" b="1" i="1" dirty="0" smtClean="0">
                <a:solidFill>
                  <a:srgbClr val="000000"/>
                </a:solidFill>
                <a:latin typeface="Calibri" pitchFamily="34" charset="0"/>
              </a:rPr>
              <a:t>fructose</a:t>
            </a: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 and </a:t>
            </a:r>
            <a:r>
              <a:rPr lang="en-US" sz="1600" b="1" i="1" dirty="0" smtClean="0">
                <a:solidFill>
                  <a:srgbClr val="000000"/>
                </a:solidFill>
                <a:latin typeface="Calibri" pitchFamily="34" charset="0"/>
              </a:rPr>
              <a:t>glucose</a:t>
            </a: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.</a:t>
            </a:r>
            <a:endParaRPr lang="en-US" sz="1600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04800" y="3429000"/>
            <a:ext cx="4038600" cy="1178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94" tIns="50397" rIns="100794" bIns="50397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Fig.1(</a:t>
            </a:r>
            <a:r>
              <a:rPr lang="en-US" sz="1400" i="1" dirty="0" smtClean="0">
                <a:solidFill>
                  <a:srgbClr val="000000"/>
                </a:solidFill>
                <a:latin typeface="Calibri" pitchFamily="34" charset="0"/>
              </a:rPr>
              <a:t>below</a:t>
            </a: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): organic enzymes  are </a:t>
            </a:r>
            <a:r>
              <a:rPr lang="en-US" sz="1400" b="1" dirty="0" smtClean="0">
                <a:solidFill>
                  <a:srgbClr val="000000"/>
                </a:solidFill>
                <a:latin typeface="Calibri" pitchFamily="34" charset="0"/>
              </a:rPr>
              <a:t>shaped to interact with very specific substrates</a:t>
            </a: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, and </a:t>
            </a:r>
            <a:r>
              <a:rPr lang="en-US" sz="1400" b="1" dirty="0" smtClean="0">
                <a:solidFill>
                  <a:srgbClr val="000000"/>
                </a:solidFill>
                <a:latin typeface="Calibri" pitchFamily="34" charset="0"/>
              </a:rPr>
              <a:t>rely on their molecular shapes  and chemical properties  to  form the final products </a:t>
            </a: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out of the enzyme/substrate complex where the reaction occurred.</a:t>
            </a:r>
            <a:endParaRPr lang="en-US" sz="1400" dirty="0"/>
          </a:p>
        </p:txBody>
      </p:sp>
      <p:pic>
        <p:nvPicPr>
          <p:cNvPr id="1026" name="Picture 2" descr="http://us.123rf.com/400wm/400/400/elec/elec1203/elec120300028/12771469-sucrase-isomaltase-enzyme-structure-it-is-the-enzyme-involved-in-sugar-digestio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90600"/>
            <a:ext cx="2362200" cy="220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5800" y="1295400"/>
            <a:ext cx="2075584" cy="748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94" tIns="50397" rIns="100794" bIns="50397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Fig.3(</a:t>
            </a:r>
            <a:r>
              <a:rPr lang="en-US" sz="1400" i="1" dirty="0" smtClean="0">
                <a:solidFill>
                  <a:srgbClr val="000000"/>
                </a:solidFill>
                <a:latin typeface="Calibri" pitchFamily="34" charset="0"/>
              </a:rPr>
              <a:t>right</a:t>
            </a: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): 3-D representation of </a:t>
            </a:r>
            <a:r>
              <a:rPr lang="en-US" sz="1400" b="1" i="1" dirty="0" err="1" smtClean="0">
                <a:solidFill>
                  <a:srgbClr val="000000"/>
                </a:solidFill>
                <a:latin typeface="Calibri" pitchFamily="34" charset="0"/>
              </a:rPr>
              <a:t>sucrase-isomaltase</a:t>
            </a:r>
            <a:r>
              <a:rPr lang="en-US" sz="1400" b="1" i="1" dirty="0" smtClean="0">
                <a:solidFill>
                  <a:srgbClr val="000000"/>
                </a:solidFill>
                <a:latin typeface="Calibri" pitchFamily="34" charset="0"/>
              </a:rPr>
              <a:t>.</a:t>
            </a:r>
            <a:endParaRPr lang="en-US" sz="1400" b="1" i="1" dirty="0"/>
          </a:p>
        </p:txBody>
      </p:sp>
    </p:spTree>
    <p:extLst>
      <p:ext uri="{BB962C8B-B14F-4D97-AF65-F5344CB8AC3E}">
        <p14:creationId xmlns:p14="http://schemas.microsoft.com/office/powerpoint/2010/main" val="2518565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297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An Intro to Catalytic Metabolism</vt:lpstr>
      <vt:lpstr>Always Remember:</vt:lpstr>
      <vt:lpstr>What is Metabolism?</vt:lpstr>
      <vt:lpstr>Enzymes</vt:lpstr>
      <vt:lpstr>Enzymes, cont’d</vt:lpstr>
      <vt:lpstr>Enzyme Diagrams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Intro to Metabolism</dc:title>
  <dc:creator>Eternity Engine</dc:creator>
  <cp:lastModifiedBy>Eternity Engine</cp:lastModifiedBy>
  <cp:revision>16</cp:revision>
  <dcterms:created xsi:type="dcterms:W3CDTF">2013-03-04T15:17:01Z</dcterms:created>
  <dcterms:modified xsi:type="dcterms:W3CDTF">2013-04-04T11:16:18Z</dcterms:modified>
</cp:coreProperties>
</file>